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342" r:id="rId4"/>
    <p:sldId id="324" r:id="rId5"/>
    <p:sldId id="298" r:id="rId6"/>
    <p:sldId id="299" r:id="rId7"/>
    <p:sldId id="311" r:id="rId8"/>
    <p:sldId id="336" r:id="rId9"/>
    <p:sldId id="334" r:id="rId10"/>
    <p:sldId id="313" r:id="rId11"/>
    <p:sldId id="307" r:id="rId12"/>
    <p:sldId id="33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99"/>
    <a:srgbClr val="FFE38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æ·±è²æ ·å¼ 1 - å¼ºè°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ä¸­åº¦æ ·å¼ 2 - å¼ºè°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tiff>
</file>

<file path=ppt/media/image10.png>
</file>

<file path=ppt/media/image2.png>
</file>

<file path=ppt/media/image3.png>
</file>

<file path=ppt/media/image4.png>
</file>

<file path=ppt/media/image5.tiff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F886EA-BBBA-7E4D-A33F-E1F65B25BF4E}" type="datetimeFigureOut">
              <a:rPr lang="en-US" smtClean="0"/>
              <a:t>4/6/2021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28ECEA-7706-9843-95B0-56161C06F95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854CD-3B28-064D-8BBD-8FAAC8D66424}" type="datetimeFigureOut">
              <a:rPr lang="en-US" smtClean="0"/>
              <a:t>4/6/2021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8203A-870F-1047-9123-032CE986A8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854CD-3B28-064D-8BBD-8FAAC8D66424}" type="datetimeFigureOut">
              <a:rPr lang="en-US" smtClean="0"/>
              <a:t>4/6/2021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8203A-870F-1047-9123-032CE986A8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854CD-3B28-064D-8BBD-8FAAC8D66424}" type="datetimeFigureOut">
              <a:rPr lang="en-US" smtClean="0"/>
              <a:t>4/6/2021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8203A-870F-1047-9123-032CE986A8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854CD-3B28-064D-8BBD-8FAAC8D66424}" type="datetimeFigureOut">
              <a:rPr lang="en-US" smtClean="0"/>
              <a:t>4/6/2021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8203A-870F-1047-9123-032CE986A8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854CD-3B28-064D-8BBD-8FAAC8D66424}" type="datetimeFigureOut">
              <a:rPr lang="en-US" smtClean="0"/>
              <a:t>4/6/2021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8203A-870F-1047-9123-032CE986A8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854CD-3B28-064D-8BBD-8FAAC8D66424}" type="datetimeFigureOut">
              <a:rPr lang="en-US" smtClean="0"/>
              <a:t>4/6/2021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8203A-870F-1047-9123-032CE986A8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854CD-3B28-064D-8BBD-8FAAC8D66424}" type="datetimeFigureOut">
              <a:rPr lang="en-US" smtClean="0"/>
              <a:t>4/6/2021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8203A-870F-1047-9123-032CE986A8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854CD-3B28-064D-8BBD-8FAAC8D66424}" type="datetimeFigureOut">
              <a:rPr lang="en-US" smtClean="0"/>
              <a:t>4/6/2021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8203A-870F-1047-9123-032CE986A8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854CD-3B28-064D-8BBD-8FAAC8D66424}" type="datetimeFigureOut">
              <a:rPr lang="en-US" smtClean="0"/>
              <a:t>4/6/2021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8203A-870F-1047-9123-032CE986A8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854CD-3B28-064D-8BBD-8FAAC8D66424}" type="datetimeFigureOut">
              <a:rPr lang="en-US" smtClean="0"/>
              <a:t>4/6/2021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8203A-870F-1047-9123-032CE986A8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854CD-3B28-064D-8BBD-8FAAC8D66424}" type="datetimeFigureOut">
              <a:rPr lang="en-US" smtClean="0"/>
              <a:t>4/6/2021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8203A-870F-1047-9123-032CE986A8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D854CD-3B28-064D-8BBD-8FAAC8D66424}" type="datetimeFigureOut">
              <a:rPr lang="en-US" smtClean="0"/>
              <a:t>4/6/2021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48203A-870F-1047-9123-032CE986A8CE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515235"/>
            <a:ext cx="9144000" cy="995045"/>
          </a:xfrm>
        </p:spPr>
        <p:txBody>
          <a:bodyPr>
            <a:noAutofit/>
          </a:bodyPr>
          <a:lstStyle/>
          <a:p>
            <a:r>
              <a:rPr lang="en-US" sz="3000" b="1" dirty="0">
                <a:solidFill>
                  <a:srgbClr val="C00000"/>
                </a:solidFill>
                <a:latin typeface="Book Antiqua" panose="02040602050305030304" pitchFamily="18" charset="0"/>
              </a:rPr>
              <a:t>Microbiome workshop </a:t>
            </a:r>
            <a:br>
              <a:rPr lang="en-US" sz="3000" b="1" dirty="0">
                <a:solidFill>
                  <a:srgbClr val="C00000"/>
                </a:solidFill>
                <a:latin typeface="Book Antiqua" panose="02040602050305030304" pitchFamily="18" charset="0"/>
              </a:rPr>
            </a:br>
            <a:br>
              <a:rPr lang="en-US" sz="3000" b="1" dirty="0">
                <a:solidFill>
                  <a:srgbClr val="C00000"/>
                </a:solidFill>
                <a:latin typeface="Book Antiqua" panose="02040602050305030304" pitchFamily="18" charset="0"/>
              </a:rPr>
            </a:br>
            <a:r>
              <a:rPr lang="en-US" altLang="en-US" sz="3000" b="1" dirty="0">
                <a:solidFill>
                  <a:srgbClr val="C00000"/>
                </a:solidFill>
                <a:latin typeface="Book Antiqua" panose="02040602050305030304" pitchFamily="18" charset="0"/>
              </a:rPr>
              <a:t>dada2 workflow (fastq to ASV)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753225" y="5009515"/>
            <a:ext cx="5073015" cy="1655445"/>
          </a:xfrm>
        </p:spPr>
        <p:txBody>
          <a:bodyPr>
            <a:normAutofit lnSpcReduction="10000"/>
          </a:bodyPr>
          <a:lstStyle/>
          <a:p>
            <a:r>
              <a:rPr lang="en-US" sz="1600" b="1" dirty="0" err="1">
                <a:solidFill>
                  <a:srgbClr val="00B050"/>
                </a:solidFill>
                <a:latin typeface="Book Antiqua" panose="02040602050305030304" pitchFamily="18" charset="0"/>
              </a:rPr>
              <a:t>Anujit</a:t>
            </a:r>
            <a:r>
              <a:rPr lang="en-US" sz="1600" b="1" dirty="0">
                <a:solidFill>
                  <a:srgbClr val="00B050"/>
                </a:solidFill>
                <a:latin typeface="Book Antiqua" panose="02040602050305030304" pitchFamily="18" charset="0"/>
              </a:rPr>
              <a:t> Sarkar</a:t>
            </a:r>
          </a:p>
          <a:p>
            <a:r>
              <a:rPr lang="en-US" sz="1600" b="1" dirty="0">
                <a:solidFill>
                  <a:srgbClr val="00B050"/>
                </a:solidFill>
                <a:latin typeface="Book Antiqua" panose="02040602050305030304" pitchFamily="18" charset="0"/>
              </a:rPr>
              <a:t>Postdoctoral Scholar</a:t>
            </a:r>
          </a:p>
          <a:p>
            <a:r>
              <a:rPr lang="en-US" sz="1600" b="1" dirty="0">
                <a:solidFill>
                  <a:srgbClr val="00B050"/>
                </a:solidFill>
                <a:latin typeface="Book Antiqua" panose="02040602050305030304" pitchFamily="18" charset="0"/>
              </a:rPr>
              <a:t>COPH, CON</a:t>
            </a:r>
          </a:p>
          <a:p>
            <a:r>
              <a:rPr lang="en-US" altLang="en-US" sz="1600" b="1" dirty="0">
                <a:solidFill>
                  <a:srgbClr val="00B050"/>
                </a:solidFill>
                <a:latin typeface="Book Antiqua" panose="02040602050305030304" pitchFamily="18" charset="0"/>
              </a:rPr>
              <a:t>Genomics Program, USF</a:t>
            </a:r>
            <a:endParaRPr lang="en-US" sz="1600" b="1" dirty="0">
              <a:solidFill>
                <a:srgbClr val="00B050"/>
              </a:solidFill>
              <a:latin typeface="Book Antiqua" panose="02040602050305030304" pitchFamily="18" charset="0"/>
            </a:endParaRPr>
          </a:p>
          <a:p>
            <a:r>
              <a:rPr lang="en-US" altLang="en-US" sz="1600" b="1" dirty="0">
                <a:solidFill>
                  <a:srgbClr val="00B050"/>
                </a:solidFill>
                <a:latin typeface="Book Antiqua" panose="02040602050305030304" pitchFamily="18" charset="0"/>
              </a:rPr>
              <a:t>Apr 08</a:t>
            </a:r>
            <a:r>
              <a:rPr lang="en-US" sz="1600" b="1" dirty="0">
                <a:solidFill>
                  <a:srgbClr val="00B050"/>
                </a:solidFill>
                <a:latin typeface="Book Antiqua" panose="02040602050305030304" pitchFamily="18" charset="0"/>
              </a:rPr>
              <a:t>, 20</a:t>
            </a:r>
            <a:r>
              <a:rPr lang="en-US" altLang="en-US" sz="1600" b="1" dirty="0">
                <a:solidFill>
                  <a:srgbClr val="00B050"/>
                </a:solidFill>
                <a:latin typeface="Book Antiqua" panose="02040602050305030304" pitchFamily="18" charset="0"/>
              </a:rPr>
              <a:t>21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8203A-870F-1047-9123-032CE986A8CE}" type="slidenum">
              <a:rPr lang="en-US" smtClean="0"/>
              <a:t>10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3224" y="1514364"/>
            <a:ext cx="10077521" cy="416724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442462" y="279882"/>
            <a:ext cx="40887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Download </a:t>
            </a:r>
            <a:r>
              <a:rPr lang="en-US" sz="2400" b="1" dirty="0" err="1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Fastq</a:t>
            </a:r>
            <a:r>
              <a:rPr lang="en-US" sz="2400" b="1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files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/>
          <p:nvPr/>
        </p:nvSpPr>
        <p:spPr>
          <a:xfrm>
            <a:off x="3402027" y="174368"/>
            <a:ext cx="52085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2400" b="1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Chimera formation during 16S PCR</a:t>
            </a:r>
          </a:p>
        </p:txBody>
      </p:sp>
      <p:sp>
        <p:nvSpPr>
          <p:cNvPr id="4" name="Text Box 3"/>
          <p:cNvSpPr txBox="1"/>
          <p:nvPr/>
        </p:nvSpPr>
        <p:spPr>
          <a:xfrm>
            <a:off x="6353810" y="6244590"/>
            <a:ext cx="5002530" cy="245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000"/>
              <a:t>https://www.ncbi.nlm.nih.gov/pmc/articles/PMC3044863/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8203A-870F-1047-9123-032CE986A8CE}" type="slidenum">
              <a:rPr lang="en-US" smtClean="0"/>
              <a:t>11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2920" y="833120"/>
            <a:ext cx="7715250" cy="519112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8203A-870F-1047-9123-032CE986A8CE}" type="slidenum">
              <a:rPr lang="en-US" smtClean="0"/>
              <a:t>12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6090" y="410845"/>
            <a:ext cx="7545070" cy="603631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7231" y="139269"/>
            <a:ext cx="7818634" cy="795855"/>
          </a:xfrm>
        </p:spPr>
        <p:txBody>
          <a:bodyPr>
            <a:norm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Cambria" panose="02040503050406030204" pitchFamily="18" charset="0"/>
              </a:rPr>
              <a:t>Analysis of 16S microbiome (</a:t>
            </a:r>
            <a:r>
              <a:rPr lang="en-US" sz="2400" b="1" dirty="0" err="1">
                <a:solidFill>
                  <a:srgbClr val="C00000"/>
                </a:solidFill>
                <a:latin typeface="Cambria" panose="02040503050406030204" pitchFamily="18" charset="0"/>
              </a:rPr>
              <a:t>fastq</a:t>
            </a:r>
            <a:r>
              <a:rPr lang="en-US" sz="2400" b="1" dirty="0">
                <a:solidFill>
                  <a:srgbClr val="C00000"/>
                </a:solidFill>
                <a:latin typeface="Cambria" panose="02040503050406030204" pitchFamily="18" charset="0"/>
              </a:rPr>
              <a:t> to ASV table </a:t>
            </a:r>
            <a:r>
              <a:rPr lang="en-US" altLang="en-US" sz="2400" b="1" dirty="0">
                <a:solidFill>
                  <a:srgbClr val="C00000"/>
                </a:solidFill>
                <a:latin typeface="Cambria" panose="02040503050406030204" pitchFamily="18" charset="0"/>
              </a:rPr>
              <a:t>or bacterial abundance table</a:t>
            </a:r>
            <a:r>
              <a:rPr lang="en-US" sz="2400" b="1" dirty="0">
                <a:solidFill>
                  <a:srgbClr val="C00000"/>
                </a:solidFill>
                <a:latin typeface="Cambria" panose="02040503050406030204" pitchFamily="18" charset="0"/>
              </a:rPr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8748" y="1229723"/>
            <a:ext cx="10515600" cy="4351338"/>
          </a:xfrm>
        </p:spPr>
        <p:txBody>
          <a:bodyPr>
            <a:normAutofit/>
          </a:bodyPr>
          <a:lstStyle/>
          <a:p>
            <a:r>
              <a:rPr lang="en-US" sz="1800" dirty="0" err="1">
                <a:latin typeface="Book Antiqua" panose="02040602050305030304" pitchFamily="18" charset="0"/>
              </a:rPr>
              <a:t>Fastq</a:t>
            </a:r>
            <a:r>
              <a:rPr lang="en-US" sz="1800" dirty="0">
                <a:latin typeface="Book Antiqua" panose="02040602050305030304" pitchFamily="18" charset="0"/>
              </a:rPr>
              <a:t> files are obtained immediately after 16S rRNA sequencing</a:t>
            </a:r>
          </a:p>
          <a:p>
            <a:r>
              <a:rPr lang="en-US" sz="1800" dirty="0">
                <a:latin typeface="Book Antiqua" panose="02040602050305030304" pitchFamily="18" charset="0"/>
              </a:rPr>
              <a:t>We will analyze the </a:t>
            </a:r>
            <a:r>
              <a:rPr lang="en-US" sz="1800" dirty="0" err="1">
                <a:latin typeface="Book Antiqua" panose="02040602050305030304" pitchFamily="18" charset="0"/>
              </a:rPr>
              <a:t>fastq</a:t>
            </a:r>
            <a:r>
              <a:rPr lang="en-US" sz="1800" dirty="0">
                <a:latin typeface="Book Antiqua" panose="02040602050305030304" pitchFamily="18" charset="0"/>
              </a:rPr>
              <a:t> files using dada2 (https://</a:t>
            </a:r>
            <a:r>
              <a:rPr lang="en-US" sz="1800" dirty="0" err="1">
                <a:latin typeface="Book Antiqua" panose="02040602050305030304" pitchFamily="18" charset="0"/>
              </a:rPr>
              <a:t>github.com</a:t>
            </a:r>
            <a:r>
              <a:rPr lang="en-US" sz="1800" dirty="0">
                <a:latin typeface="Book Antiqua" panose="02040602050305030304" pitchFamily="18" charset="0"/>
              </a:rPr>
              <a:t>/</a:t>
            </a:r>
            <a:r>
              <a:rPr lang="en-US" sz="1800" dirty="0" err="1">
                <a:latin typeface="Book Antiqua" panose="02040602050305030304" pitchFamily="18" charset="0"/>
              </a:rPr>
              <a:t>benjjneb</a:t>
            </a:r>
            <a:r>
              <a:rPr lang="en-US" sz="1800" dirty="0">
                <a:latin typeface="Book Antiqua" panose="02040602050305030304" pitchFamily="18" charset="0"/>
              </a:rPr>
              <a:t>/dada2)</a:t>
            </a:r>
          </a:p>
          <a:p>
            <a:endParaRPr lang="en-US" sz="1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5820" y="2217646"/>
            <a:ext cx="8263002" cy="4051495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8203A-870F-1047-9123-032CE986A8CE}" type="slidenum">
              <a:rPr lang="en-US" smtClean="0"/>
              <a:t>2</a:t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/>
          <p:nvPr/>
        </p:nvSpPr>
        <p:spPr>
          <a:xfrm>
            <a:off x="3192544" y="175569"/>
            <a:ext cx="6975835" cy="436851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Paired-end sequencing of 16S amplicons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539C8F-1D29-4DF8-9247-1D7C09D3F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61E29-0AD8-3A45-AF72-0C5BDB8D1CC4}" type="slidenum">
              <a:rPr lang="en-US" smtClean="0"/>
              <a:t>3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F2E4A3-45B3-4198-9980-190D22E7A0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0845" y="1302390"/>
            <a:ext cx="9717996" cy="401863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7D3824D-1370-4409-A211-745A161B5A79}"/>
              </a:ext>
            </a:extLst>
          </p:cNvPr>
          <p:cNvSpPr txBox="1"/>
          <p:nvPr/>
        </p:nvSpPr>
        <p:spPr>
          <a:xfrm>
            <a:off x="6476215" y="5857127"/>
            <a:ext cx="445887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https://thesequencingcenter.com/knowledge-base/what-are-paired-end-reads/</a:t>
            </a:r>
          </a:p>
        </p:txBody>
      </p:sp>
    </p:spTree>
    <p:extLst>
      <p:ext uri="{BB962C8B-B14F-4D97-AF65-F5344CB8AC3E}">
        <p14:creationId xmlns:p14="http://schemas.microsoft.com/office/powerpoint/2010/main" val="2277831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16375" y="152400"/>
            <a:ext cx="3889375" cy="476885"/>
          </a:xfrm>
        </p:spPr>
        <p:txBody>
          <a:bodyPr>
            <a:normAutofit/>
          </a:bodyPr>
          <a:lstStyle/>
          <a:p>
            <a:r>
              <a:rPr lang="en-US" altLang="en-US" sz="2400" b="1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Purpose of this task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8203A-870F-1047-9123-032CE986A8CE}" type="slidenum">
              <a:rPr lang="en-US" smtClean="0"/>
              <a:t>4</a:t>
            </a:fld>
            <a:endParaRPr lang="en-US"/>
          </a:p>
        </p:txBody>
      </p:sp>
      <p:pic>
        <p:nvPicPr>
          <p:cNvPr id="6" name="Picture 5" descr="fastq_example_new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010" y="1494790"/>
            <a:ext cx="6751955" cy="3533140"/>
          </a:xfrm>
          <a:prstGeom prst="rect">
            <a:avLst/>
          </a:prstGeom>
        </p:spPr>
      </p:pic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5220470" y="5334835"/>
          <a:ext cx="5607223" cy="1386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05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569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592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8051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200" dirty="0"/>
                        <a:t>Sample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Streptococcus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Veilonella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Prevotella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Sample1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45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Sample2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Sample3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cxnSp>
        <p:nvCxnSpPr>
          <p:cNvPr id="8" name="Straight Arrow Connector 7"/>
          <p:cNvCxnSpPr/>
          <p:nvPr/>
        </p:nvCxnSpPr>
        <p:spPr>
          <a:xfrm>
            <a:off x="2458085" y="5097780"/>
            <a:ext cx="0" cy="148717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2458085" y="6584950"/>
            <a:ext cx="221043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4785360" y="1363980"/>
            <a:ext cx="4391025" cy="789305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Box 11"/>
          <p:cNvSpPr txBox="1"/>
          <p:nvPr/>
        </p:nvSpPr>
        <p:spPr>
          <a:xfrm>
            <a:off x="9307830" y="1188085"/>
            <a:ext cx="256032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1400"/>
              <a:t>Sequence header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3586480" y="2381885"/>
            <a:ext cx="5984875" cy="0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Box 13"/>
          <p:cNvSpPr txBox="1"/>
          <p:nvPr/>
        </p:nvSpPr>
        <p:spPr>
          <a:xfrm>
            <a:off x="9712960" y="2228215"/>
            <a:ext cx="197294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1400"/>
              <a:t>Sequence</a:t>
            </a: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262255" y="2665095"/>
            <a:ext cx="9045575" cy="135890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Box 15"/>
          <p:cNvSpPr txBox="1"/>
          <p:nvPr/>
        </p:nvSpPr>
        <p:spPr>
          <a:xfrm>
            <a:off x="9439910" y="2665095"/>
            <a:ext cx="88011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1400"/>
              <a:t>+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3394710" y="2867025"/>
            <a:ext cx="6500495" cy="358775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Box 17"/>
          <p:cNvSpPr txBox="1"/>
          <p:nvPr/>
        </p:nvSpPr>
        <p:spPr>
          <a:xfrm>
            <a:off x="9945370" y="3000375"/>
            <a:ext cx="192278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1400"/>
              <a:t>Qscores (ASCII characters)</a:t>
            </a:r>
          </a:p>
        </p:txBody>
      </p:sp>
      <p:sp>
        <p:nvSpPr>
          <p:cNvPr id="19" name="Text Box 18"/>
          <p:cNvSpPr txBox="1"/>
          <p:nvPr/>
        </p:nvSpPr>
        <p:spPr>
          <a:xfrm>
            <a:off x="1557655" y="5097780"/>
            <a:ext cx="131508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1400" b="1">
                <a:solidFill>
                  <a:srgbClr val="00B050"/>
                </a:solidFill>
              </a:rPr>
              <a:t>Start</a:t>
            </a:r>
          </a:p>
        </p:txBody>
      </p:sp>
      <p:sp>
        <p:nvSpPr>
          <p:cNvPr id="20" name="Text Box 19"/>
          <p:cNvSpPr txBox="1"/>
          <p:nvPr/>
        </p:nvSpPr>
        <p:spPr>
          <a:xfrm>
            <a:off x="3662045" y="6139815"/>
            <a:ext cx="112331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1400" b="1">
                <a:solidFill>
                  <a:srgbClr val="FF0000"/>
                </a:solidFill>
              </a:rPr>
              <a:t>End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39766" y="277402"/>
            <a:ext cx="81474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What do you need before starting the analysis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76045" y="1109609"/>
            <a:ext cx="1002757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80604020202020204" pitchFamily="34" charset="0"/>
              <a:buChar char="•"/>
            </a:pPr>
            <a:r>
              <a:rPr lang="en-US" dirty="0">
                <a:latin typeface="Book Antiqua" panose="02040602050305030304" pitchFamily="18" charset="0"/>
              </a:rPr>
              <a:t> R and </a:t>
            </a:r>
            <a:r>
              <a:rPr lang="en-US" dirty="0" err="1">
                <a:latin typeface="Book Antiqua" panose="02040602050305030304" pitchFamily="18" charset="0"/>
              </a:rPr>
              <a:t>Rstudio</a:t>
            </a:r>
            <a:r>
              <a:rPr lang="en-US" dirty="0">
                <a:latin typeface="Book Antiqua" panose="02040602050305030304" pitchFamily="18" charset="0"/>
              </a:rPr>
              <a:t> with dada2 installed</a:t>
            </a:r>
          </a:p>
          <a:p>
            <a:pPr marL="285750" indent="-285750" algn="just">
              <a:buFont typeface="Arial" panose="02080604020202020204" pitchFamily="34" charset="0"/>
              <a:buChar char="•"/>
            </a:pPr>
            <a:endParaRPr lang="en-US" dirty="0">
              <a:latin typeface="Book Antiqua" panose="02040602050305030304" pitchFamily="18" charset="0"/>
            </a:endParaRPr>
          </a:p>
          <a:p>
            <a:pPr marL="285750" indent="-285750" algn="just">
              <a:buFont typeface="Arial" panose="02080604020202020204" pitchFamily="34" charset="0"/>
              <a:buChar char="•"/>
            </a:pPr>
            <a:endParaRPr lang="en-US" dirty="0">
              <a:latin typeface="Book Antiqua" panose="02040602050305030304" pitchFamily="18" charset="0"/>
            </a:endParaRPr>
          </a:p>
          <a:p>
            <a:pPr marL="285750" indent="-285750" algn="just">
              <a:buFont typeface="Arial" panose="02080604020202020204" pitchFamily="34" charset="0"/>
              <a:buChar char="•"/>
            </a:pPr>
            <a:r>
              <a:rPr lang="en-US" dirty="0">
                <a:latin typeface="Book Antiqua" panose="02040602050305030304" pitchFamily="18" charset="0"/>
              </a:rPr>
              <a:t> Demultiplexed paired-end </a:t>
            </a:r>
            <a:r>
              <a:rPr lang="en-US" dirty="0" err="1">
                <a:latin typeface="Book Antiqua" panose="02040602050305030304" pitchFamily="18" charset="0"/>
              </a:rPr>
              <a:t>fastq</a:t>
            </a:r>
            <a:r>
              <a:rPr lang="en-US" dirty="0">
                <a:latin typeface="Book Antiqua" panose="02040602050305030304" pitchFamily="18" charset="0"/>
              </a:rPr>
              <a:t> files (preferably from Illumina, for this workshop) stored in a folder/directory</a:t>
            </a:r>
          </a:p>
          <a:p>
            <a:pPr marL="285750" indent="-285750" algn="just">
              <a:buFont typeface="Arial" panose="02080604020202020204" pitchFamily="34" charset="0"/>
              <a:buChar char="•"/>
            </a:pPr>
            <a:endParaRPr lang="en-US" dirty="0">
              <a:latin typeface="Book Antiqua" panose="02040602050305030304" pitchFamily="18" charset="0"/>
            </a:endParaRPr>
          </a:p>
          <a:p>
            <a:pPr marL="285750" indent="-285750" algn="just">
              <a:buFont typeface="Arial" panose="02080604020202020204" pitchFamily="34" charset="0"/>
              <a:buChar char="•"/>
            </a:pPr>
            <a:endParaRPr lang="en-US" dirty="0">
              <a:latin typeface="Book Antiqua" panose="02040602050305030304" pitchFamily="18" charset="0"/>
            </a:endParaRPr>
          </a:p>
          <a:p>
            <a:pPr marL="285750" indent="-285750" algn="just">
              <a:buFont typeface="Arial" panose="02080604020202020204" pitchFamily="34" charset="0"/>
              <a:buChar char="•"/>
            </a:pPr>
            <a:r>
              <a:rPr lang="en-US" dirty="0">
                <a:latin typeface="Book Antiqua" panose="02040602050305030304" pitchFamily="18" charset="0"/>
              </a:rPr>
              <a:t> An empty folder where all your results will be exported</a:t>
            </a:r>
          </a:p>
          <a:p>
            <a:pPr marL="285750" indent="-285750" algn="just">
              <a:buFont typeface="Arial" panose="02080604020202020204" pitchFamily="34" charset="0"/>
              <a:buChar char="•"/>
            </a:pPr>
            <a:endParaRPr lang="en-US" dirty="0">
              <a:latin typeface="Book Antiqua" panose="02040602050305030304" pitchFamily="18" charset="0"/>
            </a:endParaRPr>
          </a:p>
          <a:p>
            <a:pPr algn="just"/>
            <a:endParaRPr lang="en-US" dirty="0">
              <a:latin typeface="Book Antiqua" panose="02040602050305030304" pitchFamily="18" charset="0"/>
            </a:endParaRPr>
          </a:p>
          <a:p>
            <a:pPr marL="285750" indent="-285750" algn="just">
              <a:buFont typeface="Arial" panose="02080604020202020204" pitchFamily="34" charset="0"/>
              <a:buChar char="•"/>
            </a:pPr>
            <a:r>
              <a:rPr lang="en-US" dirty="0">
                <a:latin typeface="Book Antiqua" panose="02040602050305030304" pitchFamily="18" charset="0"/>
              </a:rPr>
              <a:t> A 16S rRNA database (</a:t>
            </a:r>
            <a:r>
              <a:rPr lang="en-US" dirty="0" err="1">
                <a:latin typeface="Book Antiqua" panose="02040602050305030304" pitchFamily="18" charset="0"/>
              </a:rPr>
              <a:t>Greengenes</a:t>
            </a:r>
            <a:r>
              <a:rPr lang="en-US" dirty="0">
                <a:latin typeface="Book Antiqua" panose="02040602050305030304" pitchFamily="18" charset="0"/>
              </a:rPr>
              <a:t>, Silva or 16S RDP) downloaded and stored in a folder</a:t>
            </a:r>
          </a:p>
          <a:p>
            <a:pPr marL="285750" indent="-285750" algn="just">
              <a:buFont typeface="Arial" panose="02080604020202020204" pitchFamily="34" charset="0"/>
              <a:buChar char="•"/>
            </a:pPr>
            <a:endParaRPr lang="en-US" dirty="0">
              <a:latin typeface="Book Antiqua" panose="02040602050305030304" pitchFamily="18" charset="0"/>
            </a:endParaRPr>
          </a:p>
          <a:p>
            <a:pPr marL="285750" indent="-285750" algn="just">
              <a:buFont typeface="Arial" panose="02080604020202020204" pitchFamily="34" charset="0"/>
              <a:buChar char="•"/>
            </a:pPr>
            <a:endParaRPr lang="en-US" dirty="0">
              <a:latin typeface="Book Antiqua" panose="02040602050305030304" pitchFamily="18" charset="0"/>
            </a:endParaRPr>
          </a:p>
          <a:p>
            <a:pPr marL="285750" indent="-285750" algn="just">
              <a:buFont typeface="Arial" panose="02080604020202020204" pitchFamily="34" charset="0"/>
              <a:buChar char="•"/>
            </a:pPr>
            <a:r>
              <a:rPr lang="en-US" dirty="0">
                <a:latin typeface="Book Antiqua" panose="02040602050305030304" pitchFamily="18" charset="0"/>
              </a:rPr>
              <a:t> The path of all the files and folders mentioned above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8203A-870F-1047-9123-032CE986A8CE}" type="slidenum">
              <a:rPr lang="en-US" smtClean="0"/>
              <a:t>5</a:t>
            </a:fld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133618" y="143838"/>
            <a:ext cx="69967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Major steps for analysis (all in </a:t>
            </a:r>
            <a:r>
              <a:rPr lang="en-US" sz="2400" b="1" dirty="0" err="1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RStudio</a:t>
            </a:r>
            <a:r>
              <a:rPr lang="en-US" sz="2400" b="1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86631" y="667128"/>
            <a:ext cx="11219380" cy="5785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80604020202020204" pitchFamily="34" charset="0"/>
              <a:buChar char="•"/>
            </a:pPr>
            <a:r>
              <a:rPr lang="en-US" dirty="0">
                <a:latin typeface="Book Antiqua" panose="02040602050305030304" pitchFamily="18" charset="0"/>
              </a:rPr>
              <a:t> </a:t>
            </a:r>
            <a:r>
              <a:rPr lang="en-US" sz="1600" dirty="0">
                <a:latin typeface="Book Antiqua" panose="02040602050305030304" pitchFamily="18" charset="0"/>
              </a:rPr>
              <a:t>Setup your environment for the analysis</a:t>
            </a:r>
          </a:p>
          <a:p>
            <a:pPr marL="285750" indent="-285750">
              <a:buFont typeface="Arial" panose="02080604020202020204" pitchFamily="34" charset="0"/>
              <a:buChar char="•"/>
            </a:pPr>
            <a:endParaRPr lang="en-US" sz="1600" dirty="0">
              <a:latin typeface="Book Antiqua" panose="02040602050305030304" pitchFamily="18" charset="0"/>
            </a:endParaRPr>
          </a:p>
          <a:p>
            <a:pPr marL="285750" indent="-285750">
              <a:buFont typeface="Arial" panose="02080604020202020204" pitchFamily="34" charset="0"/>
              <a:buChar char="•"/>
            </a:pPr>
            <a:r>
              <a:rPr lang="en-US" sz="1600" dirty="0">
                <a:latin typeface="Book Antiqua" panose="02040602050305030304" pitchFamily="18" charset="0"/>
              </a:rPr>
              <a:t> Apply quality filters to discard bad sequences</a:t>
            </a:r>
          </a:p>
          <a:p>
            <a:pPr marL="285750" indent="-285750">
              <a:buFont typeface="Arial" panose="02080604020202020204" pitchFamily="34" charset="0"/>
              <a:buChar char="•"/>
            </a:pPr>
            <a:endParaRPr lang="en-US" sz="1600" dirty="0">
              <a:latin typeface="Book Antiqua" panose="02040602050305030304" pitchFamily="18" charset="0"/>
            </a:endParaRPr>
          </a:p>
          <a:p>
            <a:pPr marL="285750" indent="-285750">
              <a:buFont typeface="Arial" panose="02080604020202020204" pitchFamily="34" charset="0"/>
              <a:buChar char="•"/>
            </a:pPr>
            <a:r>
              <a:rPr lang="en-US" sz="1600" dirty="0">
                <a:latin typeface="Book Antiqua" panose="02040602050305030304" pitchFamily="18" charset="0"/>
              </a:rPr>
              <a:t> Learn error rates from your data</a:t>
            </a:r>
          </a:p>
          <a:p>
            <a:pPr marL="285750" indent="-285750">
              <a:buFont typeface="Arial" panose="02080604020202020204" pitchFamily="34" charset="0"/>
              <a:buChar char="•"/>
            </a:pPr>
            <a:endParaRPr lang="en-US" sz="1600" dirty="0">
              <a:latin typeface="Book Antiqua" panose="02040602050305030304" pitchFamily="18" charset="0"/>
            </a:endParaRPr>
          </a:p>
          <a:p>
            <a:pPr marL="285750" indent="-285750">
              <a:buFont typeface="Arial" panose="02080604020202020204" pitchFamily="34" charset="0"/>
              <a:buChar char="•"/>
            </a:pPr>
            <a:r>
              <a:rPr lang="en-US" sz="1600" dirty="0">
                <a:latin typeface="Book Antiqua" panose="02040602050305030304" pitchFamily="18" charset="0"/>
              </a:rPr>
              <a:t> Infer Amplicon sequence variants from your forward and reverse sequences</a:t>
            </a:r>
          </a:p>
          <a:p>
            <a:pPr marL="285750" indent="-285750">
              <a:buFont typeface="Arial" panose="02080604020202020204" pitchFamily="34" charset="0"/>
              <a:buChar char="•"/>
            </a:pPr>
            <a:endParaRPr lang="en-US" sz="1600" dirty="0">
              <a:latin typeface="Book Antiqua" panose="02040602050305030304" pitchFamily="18" charset="0"/>
            </a:endParaRPr>
          </a:p>
          <a:p>
            <a:pPr marL="285750" indent="-285750">
              <a:buFont typeface="Arial" panose="02080604020202020204" pitchFamily="34" charset="0"/>
              <a:buChar char="•"/>
            </a:pPr>
            <a:r>
              <a:rPr lang="en-US" sz="1600" dirty="0">
                <a:latin typeface="Book Antiqua" panose="02040602050305030304" pitchFamily="18" charset="0"/>
              </a:rPr>
              <a:t>Merge your paired-end filtered sequences</a:t>
            </a:r>
          </a:p>
          <a:p>
            <a:pPr marL="285750" indent="-285750">
              <a:buFont typeface="Arial" panose="02080604020202020204" pitchFamily="34" charset="0"/>
              <a:buChar char="•"/>
            </a:pPr>
            <a:endParaRPr lang="en-US" sz="1600" dirty="0">
              <a:latin typeface="Book Antiqua" panose="02040602050305030304" pitchFamily="18" charset="0"/>
            </a:endParaRPr>
          </a:p>
          <a:p>
            <a:pPr marL="285750" indent="-285750">
              <a:buFont typeface="Arial" panose="02080604020202020204" pitchFamily="34" charset="0"/>
              <a:buChar char="•"/>
            </a:pPr>
            <a:r>
              <a:rPr lang="en-US" sz="1600" dirty="0">
                <a:latin typeface="Book Antiqua" panose="02040602050305030304" pitchFamily="18" charset="0"/>
              </a:rPr>
              <a:t>Make a table of the sequence variants (ASVs) in your data</a:t>
            </a:r>
          </a:p>
          <a:p>
            <a:pPr marL="285750" indent="-285750">
              <a:buFont typeface="Arial" panose="02080604020202020204" pitchFamily="34" charset="0"/>
              <a:buChar char="•"/>
            </a:pPr>
            <a:endParaRPr lang="en-US" sz="1600" dirty="0">
              <a:latin typeface="Book Antiqua" panose="02040602050305030304" pitchFamily="18" charset="0"/>
            </a:endParaRPr>
          </a:p>
          <a:p>
            <a:pPr marL="285750" indent="-285750">
              <a:buFont typeface="Arial" panose="02080604020202020204" pitchFamily="34" charset="0"/>
              <a:buChar char="•"/>
            </a:pPr>
            <a:r>
              <a:rPr lang="en-US" sz="1600" dirty="0">
                <a:latin typeface="Book Antiqua" panose="02040602050305030304" pitchFamily="18" charset="0"/>
              </a:rPr>
              <a:t>Remove chimeric sequences</a:t>
            </a:r>
          </a:p>
          <a:p>
            <a:pPr marL="285750" indent="-285750">
              <a:buFont typeface="Arial" panose="02080604020202020204" pitchFamily="34" charset="0"/>
              <a:buChar char="•"/>
            </a:pPr>
            <a:endParaRPr lang="en-US" sz="1600" dirty="0">
              <a:latin typeface="Book Antiqua" panose="02040602050305030304" pitchFamily="18" charset="0"/>
            </a:endParaRPr>
          </a:p>
          <a:p>
            <a:pPr marL="285750" indent="-285750">
              <a:buFont typeface="Arial" panose="02080604020202020204" pitchFamily="34" charset="0"/>
              <a:buChar char="•"/>
            </a:pPr>
            <a:r>
              <a:rPr lang="en-US" sz="1600" dirty="0">
                <a:latin typeface="Book Antiqua" panose="02040602050305030304" pitchFamily="18" charset="0"/>
              </a:rPr>
              <a:t>Track your workflow to monitor loss of sequences</a:t>
            </a:r>
          </a:p>
          <a:p>
            <a:pPr marL="285750" indent="-285750">
              <a:buFont typeface="Arial" panose="02080604020202020204" pitchFamily="34" charset="0"/>
              <a:buChar char="•"/>
            </a:pPr>
            <a:endParaRPr lang="en-US" sz="1600" dirty="0">
              <a:latin typeface="Book Antiqua" panose="02040602050305030304" pitchFamily="18" charset="0"/>
            </a:endParaRPr>
          </a:p>
          <a:p>
            <a:pPr marL="285750" indent="-285750">
              <a:buFont typeface="Arial" panose="02080604020202020204" pitchFamily="34" charset="0"/>
              <a:buChar char="•"/>
            </a:pPr>
            <a:r>
              <a:rPr lang="en-US" sz="1600" dirty="0">
                <a:latin typeface="Book Antiqua" panose="02040602050305030304" pitchFamily="18" charset="0"/>
              </a:rPr>
              <a:t>Assign taxonomy to each ASV based on reference database</a:t>
            </a:r>
          </a:p>
          <a:p>
            <a:pPr marL="285750" indent="-285750">
              <a:buFont typeface="Arial" panose="02080604020202020204" pitchFamily="34" charset="0"/>
              <a:buChar char="•"/>
            </a:pPr>
            <a:endParaRPr lang="en-US" sz="1600" dirty="0">
              <a:latin typeface="Book Antiqua" panose="02040602050305030304" pitchFamily="18" charset="0"/>
            </a:endParaRPr>
          </a:p>
          <a:p>
            <a:pPr marL="285750" indent="-285750">
              <a:buFont typeface="Arial" panose="02080604020202020204" pitchFamily="34" charset="0"/>
              <a:buChar char="•"/>
            </a:pPr>
            <a:r>
              <a:rPr lang="en-US" sz="1600" dirty="0">
                <a:latin typeface="Book Antiqua" panose="02040602050305030304" pitchFamily="18" charset="0"/>
              </a:rPr>
              <a:t>Save ASV taxonomy, ASV sequences and ASV distribution in your samples</a:t>
            </a:r>
          </a:p>
          <a:p>
            <a:pPr marL="285750" indent="-285750">
              <a:buFont typeface="Arial" panose="02080604020202020204" pitchFamily="34" charset="0"/>
              <a:buChar char="•"/>
            </a:pPr>
            <a:endParaRPr lang="en-US" sz="1600" dirty="0">
              <a:latin typeface="Book Antiqua" panose="02040602050305030304" pitchFamily="18" charset="0"/>
            </a:endParaRPr>
          </a:p>
          <a:p>
            <a:pPr marL="285750" indent="-285750">
              <a:buFont typeface="Arial" panose="02080604020202020204" pitchFamily="34" charset="0"/>
              <a:buChar char="•"/>
            </a:pPr>
            <a:r>
              <a:rPr lang="en-US" altLang="en-US" sz="1600" dirty="0">
                <a:latin typeface="Book Antiqua" panose="02040602050305030304" pitchFamily="18" charset="0"/>
              </a:rPr>
              <a:t>Rarefy ASV table to equal depths </a:t>
            </a:r>
            <a:r>
              <a:rPr lang="en-US" altLang="en-US" sz="1600" dirty="0">
                <a:solidFill>
                  <a:srgbClr val="FF0000"/>
                </a:solidFill>
                <a:latin typeface="Book Antiqua" panose="02040602050305030304" pitchFamily="18" charset="0"/>
              </a:rPr>
              <a:t>(optional)</a:t>
            </a:r>
          </a:p>
          <a:p>
            <a:pPr marL="285750" indent="-285750">
              <a:buFont typeface="Arial" panose="02080604020202020204" pitchFamily="34" charset="0"/>
              <a:buChar char="•"/>
            </a:pPr>
            <a:endParaRPr lang="en-US" altLang="en-US" sz="1600" dirty="0">
              <a:latin typeface="Book Antiqua" panose="02040602050305030304" pitchFamily="18" charset="0"/>
            </a:endParaRPr>
          </a:p>
          <a:p>
            <a:pPr marL="285750" indent="-285750">
              <a:buFont typeface="Arial" panose="02080604020202020204" pitchFamily="34" charset="0"/>
              <a:buChar char="•"/>
            </a:pPr>
            <a:r>
              <a:rPr lang="en-US" altLang="en-US" sz="1600" dirty="0">
                <a:latin typeface="Book Antiqua" panose="02040602050305030304" pitchFamily="18" charset="0"/>
              </a:rPr>
              <a:t>Remove ASVs whose total count is zero </a:t>
            </a:r>
            <a:r>
              <a:rPr lang="en-US" altLang="en-US" sz="1600" dirty="0">
                <a:solidFill>
                  <a:srgbClr val="FF0000"/>
                </a:solidFill>
                <a:latin typeface="Book Antiqua" panose="02040602050305030304" pitchFamily="18" charset="0"/>
              </a:rPr>
              <a:t>(optional)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8203A-870F-1047-9123-032CE986A8CE}" type="slidenum">
              <a:rPr lang="en-US" smtClean="0"/>
              <a:t>6</a:t>
            </a:fld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8203A-870F-1047-9123-032CE986A8CE}" type="slidenum">
              <a:rPr lang="en-US" smtClean="0"/>
              <a:t>7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5801" y="1981664"/>
            <a:ext cx="8586470" cy="4116705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4681534" y="236411"/>
            <a:ext cx="3929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2400" b="1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OTU vs ASV</a:t>
            </a:r>
          </a:p>
        </p:txBody>
      </p:sp>
      <p:sp>
        <p:nvSpPr>
          <p:cNvPr id="7" name="Text Box 6"/>
          <p:cNvSpPr txBox="1"/>
          <p:nvPr/>
        </p:nvSpPr>
        <p:spPr>
          <a:xfrm>
            <a:off x="6998400" y="6356349"/>
            <a:ext cx="3286243" cy="24622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000" dirty="0"/>
              <a:t>https://www.nature.com/articles/ismej2017119#Sec2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150706" y="750857"/>
            <a:ext cx="97604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80604020202020204" pitchFamily="34" charset="0"/>
              <a:buChar char="•"/>
            </a:pPr>
            <a:r>
              <a:rPr lang="en-US" dirty="0"/>
              <a:t> ASVs are truly of biological origin</a:t>
            </a:r>
          </a:p>
          <a:p>
            <a:pPr marL="285750" indent="-285750">
              <a:buFont typeface="Arial" panose="0208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80604020202020204" pitchFamily="34" charset="0"/>
              <a:buChar char="•"/>
            </a:pPr>
            <a:r>
              <a:rPr lang="en-US" dirty="0"/>
              <a:t> ASVs can identify up to single nucleotide differences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8203A-870F-1047-9123-032CE986A8CE}" type="slidenum">
              <a:rPr lang="en-US" smtClean="0"/>
              <a:t>8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2948" y="698643"/>
            <a:ext cx="8848468" cy="525879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359650" y="38123"/>
            <a:ext cx="62877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Get data from Illumina </a:t>
            </a:r>
            <a:r>
              <a:rPr lang="en-US" sz="2400" b="1" dirty="0" err="1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BaseSpace</a:t>
            </a:r>
            <a:endParaRPr lang="en-US" sz="2400" b="1" dirty="0">
              <a:solidFill>
                <a:srgbClr val="C0000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4229735" y="6082030"/>
            <a:ext cx="6202680" cy="5530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000"/>
              <a:t>https://login.illumina.com/platform-services-manager/?rURL=https://basespace.illumina.com&amp;clientId=basespace&amp;clientVars=aHR0cHM6Ly9iYXNlc3BhY2UuaWxsdW1pbmEuY29tL2Rhc2hib2FyZA&amp;redirectMethod=GET#/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8203A-870F-1047-9123-032CE986A8CE}" type="slidenum">
              <a:rPr lang="en-US" smtClean="0"/>
              <a:t>9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740" y="860425"/>
            <a:ext cx="5281295" cy="490601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1760" y="859790"/>
            <a:ext cx="4985385" cy="5156835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3196590" y="180340"/>
            <a:ext cx="63639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2400" b="1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Summary of sequencing run in </a:t>
            </a:r>
            <a:r>
              <a:rPr lang="en-US" altLang="en-US" sz="2400" b="1" dirty="0" err="1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BaseSpace</a:t>
            </a:r>
            <a:endParaRPr lang="en-US" altLang="en-US" sz="2400" b="1" dirty="0">
              <a:solidFill>
                <a:srgbClr val="C0000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413</Words>
  <Application>Microsoft Office PowerPoint</Application>
  <PresentationFormat>Widescreen</PresentationFormat>
  <Paragraphs>94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Book Antiqua</vt:lpstr>
      <vt:lpstr>Calibri</vt:lpstr>
      <vt:lpstr>Calibri Light</vt:lpstr>
      <vt:lpstr>Cambria</vt:lpstr>
      <vt:lpstr>Office Theme</vt:lpstr>
      <vt:lpstr>Microbiome workshop   dada2 workflow (fastq to ASV)</vt:lpstr>
      <vt:lpstr>Analysis of 16S microbiome (fastq to ASV table or bacterial abundance table)</vt:lpstr>
      <vt:lpstr>PowerPoint Presentation</vt:lpstr>
      <vt:lpstr>Purpose of this task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Microbiome workshop</dc:title>
  <dc:creator>Microsoft Office User</dc:creator>
  <cp:lastModifiedBy>Sarkar, Anujit</cp:lastModifiedBy>
  <cp:revision>79</cp:revision>
  <dcterms:created xsi:type="dcterms:W3CDTF">2020-06-11T09:55:35Z</dcterms:created>
  <dcterms:modified xsi:type="dcterms:W3CDTF">2021-04-06T18:51:40Z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1033-11.1.0.9505</vt:lpwstr>
  </property>
</Properties>
</file>

<file path=docProps/thumbnail.jpeg>
</file>